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df" ContentType="image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62" r:id="rId4"/>
    <p:sldId id="263" r:id="rId5"/>
    <p:sldId id="259" r:id="rId6"/>
    <p:sldId id="267" r:id="rId7"/>
    <p:sldId id="268" r:id="rId8"/>
    <p:sldId id="258" r:id="rId9"/>
    <p:sldId id="269" r:id="rId10"/>
    <p:sldId id="270" r:id="rId11"/>
    <p:sldId id="265" r:id="rId12"/>
    <p:sldId id="266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70"/>
    <p:restoredTop sz="94648"/>
  </p:normalViewPr>
  <p:slideViewPr>
    <p:cSldViewPr snapToGrid="0" snapToObjects="1">
      <p:cViewPr varScale="1">
        <p:scale>
          <a:sx n="84" d="100"/>
          <a:sy n="84" d="100"/>
        </p:scale>
        <p:origin x="200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df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2285232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23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778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702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770001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33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916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314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417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1142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33568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37974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d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64FF0-C7A6-6E44-90EF-2E069FFF3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739341"/>
            <a:ext cx="8361229" cy="2098226"/>
          </a:xfrm>
        </p:spPr>
        <p:txBody>
          <a:bodyPr/>
          <a:lstStyle/>
          <a:p>
            <a:r>
              <a:rPr lang="en-US" sz="4400" dirty="0"/>
              <a:t>Revolutionizing </a:t>
            </a:r>
            <a:r>
              <a:rPr lang="en-US" sz="4400" dirty="0" err="1"/>
              <a:t>Medrec</a:t>
            </a:r>
            <a:r>
              <a:rPr lang="en-US" sz="4400" dirty="0"/>
              <a:t> solution for MEDREC: </a:t>
            </a:r>
            <a:r>
              <a:rPr lang="en-US" sz="4400" i="1" dirty="0" err="1"/>
              <a:t>MedME</a:t>
            </a:r>
            <a:endParaRPr lang="en-US" sz="44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4AFC25-A7A2-3E4A-9942-60B1651A1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7"/>
            <a:ext cx="8791575" cy="2798763"/>
          </a:xfrm>
        </p:spPr>
        <p:txBody>
          <a:bodyPr>
            <a:normAutofit/>
          </a:bodyPr>
          <a:lstStyle/>
          <a:p>
            <a:r>
              <a:rPr lang="en-US" dirty="0"/>
              <a:t>Patient/caregiver Working group</a:t>
            </a:r>
          </a:p>
          <a:p>
            <a:r>
              <a:rPr lang="en-US" dirty="0"/>
              <a:t>Rob Hausam			</a:t>
            </a:r>
            <a:r>
              <a:rPr lang="en-US" dirty="0" err="1"/>
              <a:t>Marinka</a:t>
            </a:r>
            <a:r>
              <a:rPr lang="en-US" dirty="0"/>
              <a:t> Natale</a:t>
            </a:r>
          </a:p>
          <a:p>
            <a:r>
              <a:rPr lang="en-US" dirty="0"/>
              <a:t>John </a:t>
            </a:r>
            <a:r>
              <a:rPr lang="en-US" dirty="0" err="1"/>
              <a:t>Destefano</a:t>
            </a:r>
            <a:r>
              <a:rPr lang="en-US" dirty="0"/>
              <a:t>		              Jason Cory Brunson</a:t>
            </a:r>
          </a:p>
          <a:p>
            <a:r>
              <a:rPr lang="en-US" dirty="0"/>
              <a:t>Sandra </a:t>
            </a:r>
            <a:r>
              <a:rPr lang="en-US" dirty="0" err="1"/>
              <a:t>Czunas</a:t>
            </a:r>
            <a:r>
              <a:rPr lang="en-US" dirty="0"/>
              <a:t>	                            Pat Carroll</a:t>
            </a:r>
          </a:p>
          <a:p>
            <a:r>
              <a:rPr lang="en-US" dirty="0"/>
              <a:t>Dong-</a:t>
            </a:r>
            <a:r>
              <a:rPr lang="en-US" dirty="0" err="1"/>
              <a:t>guk</a:t>
            </a:r>
            <a:r>
              <a:rPr lang="en-US" dirty="0"/>
              <a:t> shin                             Rick Munger</a:t>
            </a:r>
          </a:p>
          <a:p>
            <a:r>
              <a:rPr lang="en-US" dirty="0" err="1"/>
              <a:t>Riddhi</a:t>
            </a:r>
            <a:r>
              <a:rPr lang="en-US" dirty="0"/>
              <a:t> Doshi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711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E9050-6F9E-7A4B-8918-FAD82896F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Hackathon </a:t>
            </a:r>
            <a:r>
              <a:rPr lang="en-US"/>
              <a:t>Prototype Feasibility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8631A4-4784-2942-B405-9560A13510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9640" y="1459230"/>
            <a:ext cx="11191658" cy="4377690"/>
          </a:xfrm>
        </p:spPr>
      </p:pic>
    </p:spTree>
    <p:extLst>
      <p:ext uri="{BB962C8B-B14F-4D97-AF65-F5344CB8AC3E}">
        <p14:creationId xmlns:p14="http://schemas.microsoft.com/office/powerpoint/2010/main" val="3497309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89967-61C2-A24F-9E98-1099B0F01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 rec (ACTIONS by patients)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F52057-46DA-4AAC-9CB9-5D743386B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Compare the pill bottles in the home to the list provided and confirmed by physician</a:t>
            </a:r>
          </a:p>
          <a:p>
            <a:r>
              <a:rPr lang="en-US" sz="2400" dirty="0"/>
              <a:t>Tell the prescriber if the patient is not taking a particular medication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72176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688FA-B1F7-1B46-8F59-227212B1E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 rec (actions by health professionals)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CEE1C-340D-BD41-98C2-EF5F3D0E4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Identify medications that could interact</a:t>
            </a:r>
          </a:p>
          <a:p>
            <a:r>
              <a:rPr lang="en-US" sz="2400" dirty="0"/>
              <a:t>Identify inappropriate or high risk prescribing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61913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E90DD-F216-D048-81E0-8676A60A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Usability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830A8-1CD7-404F-81CF-87A4D469A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Use users language</a:t>
            </a:r>
          </a:p>
          <a:p>
            <a:endParaRPr lang="en-US" sz="2800" dirty="0"/>
          </a:p>
          <a:p>
            <a:r>
              <a:rPr lang="en-US" sz="2800" dirty="0"/>
              <a:t>Match system and world</a:t>
            </a:r>
          </a:p>
          <a:p>
            <a:endParaRPr lang="en-US" sz="2800" dirty="0"/>
          </a:p>
          <a:p>
            <a:r>
              <a:rPr lang="en-US" sz="2800" dirty="0"/>
              <a:t>Users in control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93617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1E5A9-E83E-A344-A1D1-F3B4A413F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(PATIENT)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8E8E0-5037-FA42-8D55-393E51D1C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having a current list of medications the patient is taking</a:t>
            </a:r>
          </a:p>
          <a:p>
            <a:r>
              <a:rPr lang="en-US" dirty="0"/>
              <a:t>Lack of understanding why they are taking a particular medication</a:t>
            </a:r>
          </a:p>
          <a:p>
            <a:r>
              <a:rPr lang="en-US" dirty="0"/>
              <a:t>Truth is always changing</a:t>
            </a:r>
          </a:p>
          <a:p>
            <a:r>
              <a:rPr lang="en-US" dirty="0"/>
              <a:t>No easy way to communicate questions/concerns in a timely manner</a:t>
            </a:r>
          </a:p>
          <a:p>
            <a:pPr lvl="1"/>
            <a:r>
              <a:rPr lang="en-US" dirty="0"/>
              <a:t>side-effects, </a:t>
            </a:r>
          </a:p>
          <a:p>
            <a:pPr lvl="1"/>
            <a:r>
              <a:rPr lang="en-US" dirty="0"/>
              <a:t>duplicates,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Vulnerable populations: elderly patients, cognitive impairment, behavioral health issues; those who require caregivers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83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829B-42B6-C84C-B047-B1183664D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(HEALTH PROFESSIONALS)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1327D-9D0C-484B-AAC3-DFCB580C9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health care professionals involved in care cannot link medications to diagnosis</a:t>
            </a:r>
          </a:p>
          <a:p>
            <a:r>
              <a:rPr lang="en-US" dirty="0"/>
              <a:t>Data needs to be pulled from multiple providers and sources</a:t>
            </a:r>
          </a:p>
          <a:p>
            <a:r>
              <a:rPr lang="en-US" dirty="0"/>
              <a:t>Limited information on over the counter drug, supplements, herbals that patients are taking</a:t>
            </a:r>
          </a:p>
          <a:p>
            <a:r>
              <a:rPr lang="en-US" dirty="0"/>
              <a:t>Prescriber does not have easy access to formulary or cost</a:t>
            </a:r>
          </a:p>
          <a:p>
            <a:r>
              <a:rPr lang="en-US" dirty="0"/>
              <a:t>Pharmacist uninformed to reason for prescription (diagnosis)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240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1F27A-9D2C-9640-B568-220E3D613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74D9B-D4E6-7543-AB6F-AE931772F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Linked to integrated database</a:t>
            </a:r>
          </a:p>
          <a:p>
            <a:r>
              <a:rPr lang="en-US" dirty="0"/>
              <a:t>Summary medication list (electronic +printable)</a:t>
            </a:r>
          </a:p>
          <a:p>
            <a:r>
              <a:rPr lang="en-US" dirty="0"/>
              <a:t>Link medications to diagnoses</a:t>
            </a:r>
          </a:p>
          <a:p>
            <a:pPr lvl="1"/>
            <a:r>
              <a:rPr lang="en-US" dirty="0"/>
              <a:t>Prescribing provider and specialty for each medication</a:t>
            </a:r>
          </a:p>
          <a:p>
            <a:pPr lvl="1"/>
            <a:r>
              <a:rPr lang="en-US" dirty="0"/>
              <a:t>Allergies</a:t>
            </a:r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354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6D759-0044-4446-87B9-289946C2E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6C9F0A-1BCC-44A9-9E23-D9E90C4DA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011" y="1533460"/>
            <a:ext cx="6487694" cy="4822370"/>
          </a:xfrm>
        </p:spPr>
      </p:pic>
    </p:spTree>
    <p:extLst>
      <p:ext uri="{BB962C8B-B14F-4D97-AF65-F5344CB8AC3E}">
        <p14:creationId xmlns:p14="http://schemas.microsoft.com/office/powerpoint/2010/main" val="2171264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E38AD-3E23-624C-8C7A-196B026F1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8442"/>
            <a:ext cx="9905998" cy="1438883"/>
          </a:xfrm>
        </p:spPr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C4947B-4EFD-CC43-B194-A282D8BEC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386" y="2026088"/>
            <a:ext cx="8782050" cy="398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38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9F63-B8D5-4599-B5FD-C2F75DD5E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Patient summary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264680-4BAC-4369-BBEE-5B029959C7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5950" y="3600450"/>
            <a:ext cx="952500" cy="9525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255926-0BC7-4FF9-86D3-32AB6C0DC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934" y="1673047"/>
            <a:ext cx="8974531" cy="480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83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6DF56-DD14-0F4D-BAD1-1A0161F93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1ED541-520E-934F-9B13-6D0888077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428750"/>
            <a:ext cx="7955280" cy="5325618"/>
          </a:xfrm>
        </p:spPr>
      </p:pic>
    </p:spTree>
    <p:extLst>
      <p:ext uri="{BB962C8B-B14F-4D97-AF65-F5344CB8AC3E}">
        <p14:creationId xmlns:p14="http://schemas.microsoft.com/office/powerpoint/2010/main" val="2612868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ABCA7-5614-2441-96F9-AA246B201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Hackathon Prototype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517071-1355-004B-9C54-B544257F11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428750"/>
            <a:ext cx="8496625" cy="542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71291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233</TotalTime>
  <Words>245</Words>
  <Application>Microsoft Macintosh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Franklin Gothic Book</vt:lpstr>
      <vt:lpstr>Crop</vt:lpstr>
      <vt:lpstr>Revolutionizing Medrec solution for MEDREC: MedME</vt:lpstr>
      <vt:lpstr>Problem Statement (PATIENT)</vt:lpstr>
      <vt:lpstr>Problem statement (HEALTH PROFESSIONALS)</vt:lpstr>
      <vt:lpstr>Major Features</vt:lpstr>
      <vt:lpstr>Proposed solution</vt:lpstr>
      <vt:lpstr>User interface</vt:lpstr>
      <vt:lpstr>Patient summary</vt:lpstr>
      <vt:lpstr>Data flow</vt:lpstr>
      <vt:lpstr>Hackathon Prototype</vt:lpstr>
      <vt:lpstr>Hackathon Prototype Feasibility</vt:lpstr>
      <vt:lpstr>Med rec (ACTIONS by patients)</vt:lpstr>
      <vt:lpstr>MED rec (actions by health professionals)</vt:lpstr>
      <vt:lpstr>Usability principles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Revolutionizing Medrec solution for MEDREC: MedME</dc:title>
  <dc:creator>Microsoft Office User</dc:creator>
  <cp:lastModifiedBy>Robert Hausam</cp:lastModifiedBy>
  <cp:revision>24</cp:revision>
  <dcterms:created xsi:type="dcterms:W3CDTF">2019-04-06T13:58:34Z</dcterms:created>
  <dcterms:modified xsi:type="dcterms:W3CDTF">2019-04-06T18:11:24Z</dcterms:modified>
</cp:coreProperties>
</file>

<file path=docProps/thumbnail.jpeg>
</file>